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89" r:id="rId2"/>
  </p:sldMasterIdLst>
  <p:notesMasterIdLst>
    <p:notesMasterId r:id="rId12"/>
  </p:notesMasterIdLst>
  <p:sldIdLst>
    <p:sldId id="3372" r:id="rId3"/>
    <p:sldId id="317" r:id="rId4"/>
    <p:sldId id="305" r:id="rId5"/>
    <p:sldId id="608" r:id="rId6"/>
    <p:sldId id="3413" r:id="rId7"/>
    <p:sldId id="3415" r:id="rId8"/>
    <p:sldId id="3416" r:id="rId9"/>
    <p:sldId id="3417" r:id="rId10"/>
    <p:sldId id="266" r:id="rId11"/>
  </p:sldIdLst>
  <p:sldSz cx="12192000" cy="6858000"/>
  <p:notesSz cx="10234613" cy="14662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eekant Thakkar" initials="ST" lastIdx="15" clrIdx="0">
    <p:extLst>
      <p:ext uri="{19B8F6BF-5375-455C-9EA6-DF929625EA0E}">
        <p15:presenceInfo xmlns:p15="http://schemas.microsoft.com/office/powerpoint/2012/main" userId="S::Shreekant.Thakkar@ssr.tii.ae::0d847a60-1bc8-4c9b-ba62-45ef0921929a" providerId="AD"/>
      </p:ext>
    </p:extLst>
  </p:cmAuthor>
  <p:cmAuthor id="2" name="Oksana Sandulenko" initials="OS" lastIdx="2" clrIdx="1">
    <p:extLst>
      <p:ext uri="{19B8F6BF-5375-455C-9EA6-DF929625EA0E}">
        <p15:presenceInfo xmlns:p15="http://schemas.microsoft.com/office/powerpoint/2012/main" userId="S::Oksana.Sandulenko@ssr.tii.ae::4eb650ac-21a7-4998-a652-cd8b1ddb9121" providerId="AD"/>
      </p:ext>
    </p:extLst>
  </p:cmAuthor>
  <p:cmAuthor id="3" name="Sami Lehtisaari" initials="SL" lastIdx="7" clrIdx="2">
    <p:extLst>
      <p:ext uri="{19B8F6BF-5375-455C-9EA6-DF929625EA0E}">
        <p15:presenceInfo xmlns:p15="http://schemas.microsoft.com/office/powerpoint/2012/main" userId="S::sami.lehtisaari@unikie.com::5b1297b6-3624-412d-9b17-378c80a7a0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A9F"/>
    <a:srgbClr val="2C4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8" autoAdjust="0"/>
    <p:restoredTop sz="96405"/>
  </p:normalViewPr>
  <p:slideViewPr>
    <p:cSldViewPr snapToGrid="0" snapToObjects="1" showGuides="1">
      <p:cViewPr varScale="1">
        <p:scale>
          <a:sx n="162" d="100"/>
          <a:sy n="162" d="100"/>
        </p:scale>
        <p:origin x="19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0T19:28:19.561" idx="14">
    <p:pos x="10" y="10"/>
    <p:text>Removed Pandemic Monitoring - a little controversial with US folks</p:text>
    <p:extLst>
      <p:ext uri="{C676402C-5697-4E1C-873F-D02D1690AC5C}">
        <p15:threadingInfo xmlns:p15="http://schemas.microsoft.com/office/powerpoint/2012/main" timeZoneBias="-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0T19:27:44.195" idx="13">
    <p:pos x="10" y="10"/>
    <p:text>is this what is there today or you are proposing ity.</p:text>
    <p:extLst>
      <p:ext uri="{C676402C-5697-4E1C-873F-D02D1690AC5C}">
        <p15:threadingInfo xmlns:p15="http://schemas.microsoft.com/office/powerpoint/2012/main" timeZoneBias="-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4998" cy="735655"/>
          </a:xfrm>
          <a:prstGeom prst="rect">
            <a:avLst/>
          </a:prstGeom>
        </p:spPr>
        <p:txBody>
          <a:bodyPr vert="horz" lIns="142256" tIns="71128" rIns="142256" bIns="71128" rtlCol="0"/>
          <a:lstStyle>
            <a:lvl1pPr algn="l">
              <a:defRPr sz="19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50" y="0"/>
            <a:ext cx="4434998" cy="735655"/>
          </a:xfrm>
          <a:prstGeom prst="rect">
            <a:avLst/>
          </a:prstGeom>
        </p:spPr>
        <p:txBody>
          <a:bodyPr vert="horz" lIns="142256" tIns="71128" rIns="142256" bIns="71128" rtlCol="0"/>
          <a:lstStyle>
            <a:lvl1pPr algn="r">
              <a:defRPr sz="1900"/>
            </a:lvl1pPr>
          </a:lstStyle>
          <a:p>
            <a:fld id="{10E18B35-3E5C-40AF-B8CC-62925B1375DA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831975"/>
            <a:ext cx="8802687" cy="4951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56" tIns="71128" rIns="142256" bIns="711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4" y="7056159"/>
            <a:ext cx="8187689" cy="5773223"/>
          </a:xfrm>
          <a:prstGeom prst="rect">
            <a:avLst/>
          </a:prstGeom>
        </p:spPr>
        <p:txBody>
          <a:bodyPr vert="horz" lIns="142256" tIns="71128" rIns="142256" bIns="711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3926499"/>
            <a:ext cx="4434998" cy="735652"/>
          </a:xfrm>
          <a:prstGeom prst="rect">
            <a:avLst/>
          </a:prstGeom>
        </p:spPr>
        <p:txBody>
          <a:bodyPr vert="horz" lIns="142256" tIns="71128" rIns="142256" bIns="71128" rtlCol="0" anchor="b"/>
          <a:lstStyle>
            <a:lvl1pPr algn="l">
              <a:defRPr sz="1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50" y="13926499"/>
            <a:ext cx="4434998" cy="735652"/>
          </a:xfrm>
          <a:prstGeom prst="rect">
            <a:avLst/>
          </a:prstGeom>
        </p:spPr>
        <p:txBody>
          <a:bodyPr vert="horz" lIns="142256" tIns="71128" rIns="142256" bIns="71128" rtlCol="0" anchor="b"/>
          <a:lstStyle>
            <a:lvl1pPr algn="r">
              <a:defRPr sz="1900"/>
            </a:lvl1pPr>
          </a:lstStyle>
          <a:p>
            <a:fld id="{D94C7AA6-5733-4CD2-B589-2465670A7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3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33:notes"/>
          <p:cNvSpPr txBox="1">
            <a:spLocks noGrp="1"/>
          </p:cNvSpPr>
          <p:nvPr>
            <p:ph type="body" idx="1"/>
          </p:nvPr>
        </p:nvSpPr>
        <p:spPr>
          <a:xfrm>
            <a:off x="5277565" y="19363124"/>
            <a:ext cx="29026505" cy="18344019"/>
          </a:xfrm>
          <a:prstGeom prst="rect">
            <a:avLst/>
          </a:prstGeom>
        </p:spPr>
        <p:txBody>
          <a:bodyPr spcFirstLastPara="1" wrap="square" lIns="447065" tIns="223471" rIns="447065" bIns="223471" anchor="t" anchorCtr="0">
            <a:noAutofit/>
          </a:bodyPr>
          <a:lstStyle/>
          <a:p>
            <a:endParaRPr dirty="0"/>
          </a:p>
        </p:txBody>
      </p:sp>
      <p:sp>
        <p:nvSpPr>
          <p:cNvPr id="1657" name="Google Shape;165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6013" y="3054350"/>
            <a:ext cx="27189112" cy="15293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35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tii.ae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tii.ae/" TargetMode="Externa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1CA59C-2B7A-FB4D-9EE7-E006C4EA48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65F45-30B3-2E4D-8A1B-505F0836DC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6736" y="2637100"/>
            <a:ext cx="6288832" cy="889937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ct val="100000"/>
              </a:lnSpc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F4CC2-DC3E-A444-BF89-47C11CE17D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76736" y="3756773"/>
            <a:ext cx="4559559" cy="236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US" sz="1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0924C9-FC82-7F46-95E3-FE8FB5E4B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15393"/>
            <a:ext cx="2479970" cy="5027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73C9AB-1971-DE4D-B943-071CCA0B28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0522610" y="365256"/>
            <a:ext cx="1153453" cy="625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E8A43-AFD6-E640-B042-4393A6237D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4575" y="5910100"/>
            <a:ext cx="1054320" cy="5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4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9A090-7594-F042-9ACF-C02CE70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D8933-9D11-254A-B3BE-35D62AAB86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99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DFD631-1499-9B4E-A806-E2F3063F288D}"/>
              </a:ext>
            </a:extLst>
          </p:cNvPr>
          <p:cNvSpPr/>
          <p:nvPr userDrawn="1"/>
        </p:nvSpPr>
        <p:spPr>
          <a:xfrm>
            <a:off x="-159025" y="0"/>
            <a:ext cx="1235102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9A090-7594-F042-9ACF-C02CE70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D8933-9D11-254A-B3BE-35D62AAB869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C3866-6FA0-CA42-9AA2-9AC1EC821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0522610" y="365256"/>
            <a:ext cx="1153453" cy="6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40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F1EE0F-A474-7842-868B-506FCA0F874A}"/>
              </a:ext>
            </a:extLst>
          </p:cNvPr>
          <p:cNvSpPr/>
          <p:nvPr/>
        </p:nvSpPr>
        <p:spPr>
          <a:xfrm>
            <a:off x="0" y="0"/>
            <a:ext cx="12430124" cy="6986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BF947E26-B975-D648-B99B-1F21B5F2A571}"/>
              </a:ext>
            </a:extLst>
          </p:cNvPr>
          <p:cNvSpPr txBox="1"/>
          <p:nvPr/>
        </p:nvSpPr>
        <p:spPr>
          <a:xfrm>
            <a:off x="5653167" y="6290734"/>
            <a:ext cx="891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tii.ae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24138-7A4F-BB40-8D8D-D94A33DA3F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50AA9C-A159-3D44-B5AD-54E10ADE69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86749" y="3000094"/>
            <a:ext cx="1798898" cy="9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76CA5-8697-FD4E-8471-7DBC3224D7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94806" y="2936399"/>
            <a:ext cx="1813954" cy="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04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51CA59C-2B7A-FB4D-9EE7-E006C4EA48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65F45-30B3-2E4D-8A1B-505F0836DC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6736" y="2637100"/>
            <a:ext cx="6288832" cy="889937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ct val="100000"/>
              </a:lnSpc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F4CC2-DC3E-A444-BF89-47C11CE17D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76736" y="3756773"/>
            <a:ext cx="4559559" cy="236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lang="en-US" sz="1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A3D049-F27A-1347-8861-FD1C2D595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73"/>
          <a:stretch/>
        </p:blipFill>
        <p:spPr>
          <a:xfrm>
            <a:off x="11311653" y="368300"/>
            <a:ext cx="375984" cy="439200"/>
          </a:xfrm>
          <a:prstGeom prst="rect">
            <a:avLst/>
          </a:prstGeom>
        </p:spPr>
      </p:pic>
      <p:sp>
        <p:nvSpPr>
          <p:cNvPr id="26" name="Slide Number Placeholder 13">
            <a:extLst>
              <a:ext uri="{FF2B5EF4-FFF2-40B4-BE49-F238E27FC236}">
                <a16:creationId xmlns:a16="http://schemas.microsoft.com/office/drawing/2014/main" id="{0178CDED-C1ED-1746-9F82-87008FD87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tx2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0E99B9-DF7C-B841-A31A-DB45F740D6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4800" y="1216938"/>
            <a:ext cx="2553531" cy="44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16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5353-9C9C-1645-97B1-017313004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596766"/>
            <a:ext cx="5580062" cy="35855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agenda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AAE7E7-7A41-BD47-ADA1-6D996DE6D1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369426"/>
            <a:ext cx="5580062" cy="30416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2000"/>
              </a:lnSpc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1_Edit Master text styles</a:t>
            </a:r>
          </a:p>
          <a:p>
            <a:pPr lvl="0"/>
            <a:r>
              <a:rPr lang="en-US" dirty="0"/>
              <a:t>2_Second level</a:t>
            </a:r>
          </a:p>
          <a:p>
            <a:pPr lvl="0"/>
            <a:r>
              <a:rPr lang="en-US" dirty="0"/>
              <a:t>3_Third level</a:t>
            </a:r>
          </a:p>
          <a:p>
            <a:pPr lvl="0"/>
            <a:r>
              <a:rPr lang="en-US" dirty="0"/>
              <a:t>4_Fourth level</a:t>
            </a:r>
          </a:p>
          <a:p>
            <a:pPr lvl="0"/>
            <a:r>
              <a:rPr lang="en-US" dirty="0"/>
              <a:t>5_Fifth level</a:t>
            </a:r>
            <a:endParaRPr lang="en-GB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F4F611C2-A871-5040-A34A-28075990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7F5E1-4D53-FA48-92B1-5FA92D9BDC7B}"/>
              </a:ext>
            </a:extLst>
          </p:cNvPr>
          <p:cNvSpPr/>
          <p:nvPr/>
        </p:nvSpPr>
        <p:spPr>
          <a:xfrm>
            <a:off x="515938" y="2004020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7EAD5-0592-2E46-BE3B-8541D95065EE}"/>
              </a:ext>
            </a:extLst>
          </p:cNvPr>
          <p:cNvSpPr/>
          <p:nvPr userDrawn="1"/>
        </p:nvSpPr>
        <p:spPr>
          <a:xfrm>
            <a:off x="515938" y="2004020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CFED11-297D-B740-8044-E709F8923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149117">
            <a:off x="8152305" y="1335908"/>
            <a:ext cx="3517213" cy="60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89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FFF0D8-1E9E-644C-A5EC-E15BF954090B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FBADDB0-3A66-E04D-853B-B1506CE3C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195" y="3135494"/>
            <a:ext cx="5572805" cy="444969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ct val="100000"/>
              </a:lnSpc>
              <a:defRPr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Slide Number Placeholder 13">
            <a:extLst>
              <a:ext uri="{FF2B5EF4-FFF2-40B4-BE49-F238E27FC236}">
                <a16:creationId xmlns:a16="http://schemas.microsoft.com/office/drawing/2014/main" id="{74C1BED9-7182-A343-B2B1-BB1CE579A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53CD5-8FAE-4745-8F3A-916E4D4AE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73"/>
          <a:stretch/>
        </p:blipFill>
        <p:spPr>
          <a:xfrm>
            <a:off x="11311653" y="368300"/>
            <a:ext cx="375984" cy="439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C52CD9-52A2-C94F-9BDC-5D45281C4B93}"/>
              </a:ext>
            </a:extLst>
          </p:cNvPr>
          <p:cNvSpPr/>
          <p:nvPr/>
        </p:nvSpPr>
        <p:spPr>
          <a:xfrm>
            <a:off x="515938" y="3667524"/>
            <a:ext cx="1080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36BBD0-8B06-744E-A80F-4979A595B4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1973"/>
          <a:stretch/>
        </p:blipFill>
        <p:spPr>
          <a:xfrm>
            <a:off x="11311653" y="368300"/>
            <a:ext cx="375984" cy="439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E807CB-E04C-B848-A8CD-4A6326882BE3}"/>
              </a:ext>
            </a:extLst>
          </p:cNvPr>
          <p:cNvSpPr/>
          <p:nvPr userDrawn="1"/>
        </p:nvSpPr>
        <p:spPr>
          <a:xfrm>
            <a:off x="515938" y="3667524"/>
            <a:ext cx="1080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B69F98-B4B9-3C4B-B745-F2D2691965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149117">
            <a:off x="8152305" y="1335908"/>
            <a:ext cx="3517213" cy="60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59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od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77D80FF-7C0B-E042-82BB-0538C486F6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95" y="451912"/>
            <a:ext cx="8737535" cy="29987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48ED987-DC2B-E84A-99B4-1F875EA184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795" y="1529580"/>
            <a:ext cx="11160268" cy="46923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2E8BB6E-B74A-3340-8299-56D9FEB8D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795" y="1043356"/>
            <a:ext cx="8737535" cy="2765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8D04F39-65B8-D340-8AA5-AF59D7EAC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201238-2E83-8849-A646-59842283C9DA}"/>
              </a:ext>
            </a:extLst>
          </p:cNvPr>
          <p:cNvSpPr/>
          <p:nvPr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032177-E434-6448-B740-F73DE9593362}"/>
              </a:ext>
            </a:extLst>
          </p:cNvPr>
          <p:cNvSpPr/>
          <p:nvPr userDrawn="1"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93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ody Center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8D04F39-65B8-D340-8AA5-AF59D7EAC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2E5CE1-6F63-AD4C-946F-EB35D57053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7441" y="451912"/>
            <a:ext cx="7438596" cy="30978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192411F-49CC-1C4B-BE18-A228A36121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5615" y="1529580"/>
            <a:ext cx="8737535" cy="46923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ctr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0B0C0593-53DF-5C46-971D-B817E5BECC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7440" y="1043356"/>
            <a:ext cx="7438597" cy="30939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6BF1CD-5820-8442-B538-DE7A41A3C124}"/>
              </a:ext>
            </a:extLst>
          </p:cNvPr>
          <p:cNvSpPr/>
          <p:nvPr/>
        </p:nvSpPr>
        <p:spPr>
          <a:xfrm>
            <a:off x="5554382" y="86652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E7C2F4-41EB-8745-9BAD-90F9E796401F}"/>
              </a:ext>
            </a:extLst>
          </p:cNvPr>
          <p:cNvSpPr/>
          <p:nvPr userDrawn="1"/>
        </p:nvSpPr>
        <p:spPr>
          <a:xfrm>
            <a:off x="5554382" y="866527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3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ody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13">
            <a:extLst>
              <a:ext uri="{FF2B5EF4-FFF2-40B4-BE49-F238E27FC236}">
                <a16:creationId xmlns:a16="http://schemas.microsoft.com/office/drawing/2014/main" id="{3EDE369A-69C9-B441-8477-618616D8B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53CF5F-2136-5C4B-9BF5-728C0824F0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95" y="451912"/>
            <a:ext cx="8737535" cy="29987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06BD9672-3B74-ED4B-82CA-ED588D4B5E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795" y="1043356"/>
            <a:ext cx="8737535" cy="2765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1F26EA-36C5-844B-899C-B557070BB13B}"/>
              </a:ext>
            </a:extLst>
          </p:cNvPr>
          <p:cNvSpPr/>
          <p:nvPr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2158A39-CF93-C646-80AA-70CF17C84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795" y="1542687"/>
            <a:ext cx="11163600" cy="467920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4pPr>
            <a:lvl5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F20F16-834C-344F-A50A-4B07D856BBD0}"/>
              </a:ext>
            </a:extLst>
          </p:cNvPr>
          <p:cNvSpPr/>
          <p:nvPr userDrawn="1"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972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 Imag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4664BE-D031-264B-AAD6-2CA5C06D28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ACCE371F-FEA1-F94F-80A5-0778B3723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D1E59060-FEF9-944D-8183-A3EE4E8AB2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399" y="1055077"/>
            <a:ext cx="4271303" cy="2646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801B8FB-C667-2845-B817-457B320E9A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5399" y="464634"/>
            <a:ext cx="4271304" cy="287006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839D96-A868-5249-B5F2-A99A28685070}"/>
              </a:ext>
            </a:extLst>
          </p:cNvPr>
          <p:cNvSpPr/>
          <p:nvPr/>
        </p:nvSpPr>
        <p:spPr>
          <a:xfrm>
            <a:off x="6265399" y="86637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142DC4A-8EFB-1E4D-9F36-709A7FED8E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399" y="1529580"/>
            <a:ext cx="5410664" cy="46923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863873-FFD6-4545-AC97-B957F43456C0}"/>
              </a:ext>
            </a:extLst>
          </p:cNvPr>
          <p:cNvSpPr/>
          <p:nvPr userDrawn="1"/>
        </p:nvSpPr>
        <p:spPr>
          <a:xfrm>
            <a:off x="6265399" y="866377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5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5353-9C9C-1645-97B1-017313004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596766"/>
            <a:ext cx="5580062" cy="35855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agenda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AAE7E7-7A41-BD47-ADA1-6D996DE6D1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369426"/>
            <a:ext cx="5580062" cy="30416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2000"/>
              </a:lnSpc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1_Edit Master text styles</a:t>
            </a:r>
          </a:p>
          <a:p>
            <a:pPr lvl="0"/>
            <a:r>
              <a:rPr lang="en-US" dirty="0"/>
              <a:t>2_Second level</a:t>
            </a:r>
          </a:p>
          <a:p>
            <a:pPr lvl="0"/>
            <a:r>
              <a:rPr lang="en-US" dirty="0"/>
              <a:t>3_Third level</a:t>
            </a:r>
          </a:p>
          <a:p>
            <a:pPr lvl="0"/>
            <a:r>
              <a:rPr lang="en-US" dirty="0"/>
              <a:t>4_Fourth level</a:t>
            </a:r>
          </a:p>
          <a:p>
            <a:pPr lvl="0"/>
            <a:r>
              <a:rPr lang="en-US" dirty="0"/>
              <a:t>5_Fifth level</a:t>
            </a:r>
            <a:endParaRPr lang="en-GB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F4F611C2-A871-5040-A34A-280759907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tx2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57F5E1-4D53-FA48-92B1-5FA92D9BDC7B}"/>
              </a:ext>
            </a:extLst>
          </p:cNvPr>
          <p:cNvSpPr/>
          <p:nvPr userDrawn="1"/>
        </p:nvSpPr>
        <p:spPr>
          <a:xfrm>
            <a:off x="515938" y="2004020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50DD57-80B1-404A-8668-3E2198E2496E}"/>
              </a:ext>
            </a:extLst>
          </p:cNvPr>
          <p:cNvSpPr/>
          <p:nvPr userDrawn="1"/>
        </p:nvSpPr>
        <p:spPr>
          <a:xfrm>
            <a:off x="10446026" y="153126"/>
            <a:ext cx="1316071" cy="1099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1B9001-8269-A340-B85C-FB27358E82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143756">
            <a:off x="8543454" y="1256592"/>
            <a:ext cx="3086536" cy="62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906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Image+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7902CE-9939-EA43-A223-D3E7E8895509}"/>
              </a:ext>
            </a:extLst>
          </p:cNvPr>
          <p:cNvSpPr/>
          <p:nvPr/>
        </p:nvSpPr>
        <p:spPr>
          <a:xfrm>
            <a:off x="10481733" y="186267"/>
            <a:ext cx="1447800" cy="846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4664BE-D031-264B-AAD6-2CA5C06D28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B8A3F-C100-DB4C-BA75-C07812B8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294" y="380740"/>
            <a:ext cx="962549" cy="5400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86D6A02-250D-E044-9365-F2F2A8CAA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4C169A6-5B88-CE42-9ABD-F2861EBA78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795" y="1043356"/>
            <a:ext cx="5409355" cy="2765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A810B2-E0D8-0F42-84FD-3F79EBD1782E}"/>
              </a:ext>
            </a:extLst>
          </p:cNvPr>
          <p:cNvSpPr/>
          <p:nvPr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86295B9-71D3-7A40-B4DC-4944E3EE5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95" y="450933"/>
            <a:ext cx="5409355" cy="29987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E610A6A-76A5-8549-8C34-8276A828E4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795" y="1529580"/>
            <a:ext cx="5409355" cy="46923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DA2DA-17BD-6645-930B-2B36A0E1BBA0}"/>
              </a:ext>
            </a:extLst>
          </p:cNvPr>
          <p:cNvSpPr/>
          <p:nvPr userDrawn="1"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906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7ED40CD0-FEA8-1249-AD91-06379C81A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969FFF-44F1-B441-ADCB-DB86B4CE2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95" y="451912"/>
            <a:ext cx="8737535" cy="29987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5568E300-E591-A243-B822-77EFFD6A0B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795" y="1043356"/>
            <a:ext cx="8737535" cy="2765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4818C5-27B5-6546-93CD-66AC42E9E1C2}"/>
              </a:ext>
            </a:extLst>
          </p:cNvPr>
          <p:cNvSpPr/>
          <p:nvPr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0CA1A-D39F-2648-BA6A-581649A8F4D7}"/>
              </a:ext>
            </a:extLst>
          </p:cNvPr>
          <p:cNvSpPr/>
          <p:nvPr userDrawn="1"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666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9A090-7594-F042-9ACF-C02CE70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400FF"/>
                </a:solidFill>
              </a:defRPr>
            </a:lvl1pPr>
          </a:lstStyle>
          <a:p>
            <a:fld id="{9F9D8933-9D11-254A-B3BE-35D62AAB86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68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F1EE0F-A474-7842-868B-506FCA0F874A}"/>
              </a:ext>
            </a:extLst>
          </p:cNvPr>
          <p:cNvSpPr/>
          <p:nvPr/>
        </p:nvSpPr>
        <p:spPr>
          <a:xfrm>
            <a:off x="-114299" y="0"/>
            <a:ext cx="12430124" cy="6986588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BF947E26-B975-D648-B99B-1F21B5F2A571}"/>
              </a:ext>
            </a:extLst>
          </p:cNvPr>
          <p:cNvSpPr txBox="1"/>
          <p:nvPr/>
        </p:nvSpPr>
        <p:spPr>
          <a:xfrm>
            <a:off x="5653167" y="6290734"/>
            <a:ext cx="891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tii.ae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824138-7A4F-BB40-8D8D-D94A33DA3F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8BBCB1-0407-4348-8267-D13AB28014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04387" y="2883873"/>
            <a:ext cx="1983226" cy="10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811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ody Center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8D04F39-65B8-D340-8AA5-AF59D7EAC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2E5CE1-6F63-AD4C-946F-EB35D57053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7441" y="451912"/>
            <a:ext cx="7438596" cy="30978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192411F-49CC-1C4B-BE18-A228A36121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5615" y="1529580"/>
            <a:ext cx="8737535" cy="46923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ctr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0B0C0593-53DF-5C46-971D-B817E5BECC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7440" y="1043356"/>
            <a:ext cx="7438597" cy="30939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6BF1CD-5820-8442-B538-DE7A41A3C124}"/>
              </a:ext>
            </a:extLst>
          </p:cNvPr>
          <p:cNvSpPr/>
          <p:nvPr userDrawn="1"/>
        </p:nvSpPr>
        <p:spPr>
          <a:xfrm>
            <a:off x="5554382" y="866527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912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ody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13">
            <a:extLst>
              <a:ext uri="{FF2B5EF4-FFF2-40B4-BE49-F238E27FC236}">
                <a16:creationId xmlns:a16="http://schemas.microsoft.com/office/drawing/2014/main" id="{3EDE369A-69C9-B441-8477-618616D8B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53CF5F-2136-5C4B-9BF5-728C0824F0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95" y="451912"/>
            <a:ext cx="8737535" cy="29987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06BD9672-3B74-ED4B-82CA-ED588D4B5E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795" y="1043356"/>
            <a:ext cx="8737535" cy="2765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1F26EA-36C5-844B-899C-B557070BB13B}"/>
              </a:ext>
            </a:extLst>
          </p:cNvPr>
          <p:cNvSpPr/>
          <p:nvPr userDrawn="1"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2158A39-CF93-C646-80AA-70CF17C84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795" y="1542687"/>
            <a:ext cx="11163600" cy="467920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4pPr>
            <a:lvl5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697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 Imag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4664BE-D031-264B-AAD6-2CA5C06D28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ACCE371F-FEA1-F94F-80A5-0778B3723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D1E59060-FEF9-944D-8183-A3EE4E8AB2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399" y="1055077"/>
            <a:ext cx="4271303" cy="2646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801B8FB-C667-2845-B817-457B320E9A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5399" y="464634"/>
            <a:ext cx="4271304" cy="287006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839D96-A868-5249-B5F2-A99A28685070}"/>
              </a:ext>
            </a:extLst>
          </p:cNvPr>
          <p:cNvSpPr/>
          <p:nvPr userDrawn="1"/>
        </p:nvSpPr>
        <p:spPr>
          <a:xfrm>
            <a:off x="6265399" y="866377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142DC4A-8EFB-1E4D-9F36-709A7FED8E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399" y="1529580"/>
            <a:ext cx="5410664" cy="46923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63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+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7902CE-9939-EA43-A223-D3E7E8895509}"/>
              </a:ext>
            </a:extLst>
          </p:cNvPr>
          <p:cNvSpPr/>
          <p:nvPr/>
        </p:nvSpPr>
        <p:spPr>
          <a:xfrm>
            <a:off x="10481733" y="186267"/>
            <a:ext cx="1447800" cy="846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4664BE-D031-264B-AAD6-2CA5C06D28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B8A3F-C100-DB4C-BA75-C07812B8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294" y="380740"/>
            <a:ext cx="962549" cy="5400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86D6A02-250D-E044-9365-F2F2A8CAA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4C169A6-5B88-CE42-9ABD-F2861EBA78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795" y="1043356"/>
            <a:ext cx="5409355" cy="2765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A810B2-E0D8-0F42-84FD-3F79EBD1782E}"/>
              </a:ext>
            </a:extLst>
          </p:cNvPr>
          <p:cNvSpPr/>
          <p:nvPr userDrawn="1"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86295B9-71D3-7A40-B4DC-4944E3EE5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95" y="450933"/>
            <a:ext cx="5409355" cy="29987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E610A6A-76A5-8549-8C34-8276A828E4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795" y="1529580"/>
            <a:ext cx="5409355" cy="46923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959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7ED40CD0-FEA8-1249-AD91-06379C81A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rgbClr val="6400FF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969FFF-44F1-B441-ADCB-DB86B4CE2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95" y="451912"/>
            <a:ext cx="8737535" cy="29987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rgbClr val="64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5568E300-E591-A243-B822-77EFFD6A0B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795" y="1043356"/>
            <a:ext cx="8737535" cy="2765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4818C5-27B5-6546-93CD-66AC42E9E1C2}"/>
              </a:ext>
            </a:extLst>
          </p:cNvPr>
          <p:cNvSpPr/>
          <p:nvPr userDrawn="1"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9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FFF0D8-1E9E-644C-A5EC-E15BF954090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FBADDB0-3A66-E04D-853B-B1506CE3C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195" y="3135494"/>
            <a:ext cx="5572805" cy="444969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ct val="100000"/>
              </a:lnSpc>
              <a:defRPr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Slide Number Placeholder 13">
            <a:extLst>
              <a:ext uri="{FF2B5EF4-FFF2-40B4-BE49-F238E27FC236}">
                <a16:creationId xmlns:a16="http://schemas.microsoft.com/office/drawing/2014/main" id="{74C1BED9-7182-A343-B2B1-BB1CE579A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bg1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52CD9-52A2-C94F-9BDC-5D45281C4B93}"/>
              </a:ext>
            </a:extLst>
          </p:cNvPr>
          <p:cNvSpPr/>
          <p:nvPr userDrawn="1"/>
        </p:nvSpPr>
        <p:spPr>
          <a:xfrm>
            <a:off x="515938" y="3667524"/>
            <a:ext cx="1080000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E66A1C-8345-F04E-BE59-0E985F8AB7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134259">
            <a:off x="8539597" y="1274354"/>
            <a:ext cx="3084759" cy="62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6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od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77D80FF-7C0B-E042-82BB-0538C486F6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95" y="451912"/>
            <a:ext cx="8737535" cy="29987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48ED987-DC2B-E84A-99B4-1F875EA184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795" y="1529580"/>
            <a:ext cx="11160268" cy="46923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2E8BB6E-B74A-3340-8299-56D9FEB8D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795" y="1043356"/>
            <a:ext cx="8737535" cy="2765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8D04F39-65B8-D340-8AA5-AF59D7EAC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tx2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201238-2E83-8849-A646-59842283C9DA}"/>
              </a:ext>
            </a:extLst>
          </p:cNvPr>
          <p:cNvSpPr/>
          <p:nvPr userDrawn="1"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19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ody Center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8D04F39-65B8-D340-8AA5-AF59D7EAC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tx2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2E5CE1-6F63-AD4C-946F-EB35D57053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77441" y="451912"/>
            <a:ext cx="7438596" cy="30978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en-US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6192411F-49CC-1C4B-BE18-A228A36121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5615" y="1529580"/>
            <a:ext cx="8737535" cy="46923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ctr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0B0C0593-53DF-5C46-971D-B817E5BECC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7440" y="1043356"/>
            <a:ext cx="7438597" cy="30939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6BF1CD-5820-8442-B538-DE7A41A3C124}"/>
              </a:ext>
            </a:extLst>
          </p:cNvPr>
          <p:cNvSpPr/>
          <p:nvPr userDrawn="1"/>
        </p:nvSpPr>
        <p:spPr>
          <a:xfrm>
            <a:off x="5554382" y="86652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026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ody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13">
            <a:extLst>
              <a:ext uri="{FF2B5EF4-FFF2-40B4-BE49-F238E27FC236}">
                <a16:creationId xmlns:a16="http://schemas.microsoft.com/office/drawing/2014/main" id="{3EDE369A-69C9-B441-8477-618616D8B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tx2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53CF5F-2136-5C4B-9BF5-728C0824F0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95" y="451912"/>
            <a:ext cx="8737535" cy="29987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06BD9672-3B74-ED4B-82CA-ED588D4B5E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795" y="1043356"/>
            <a:ext cx="8737535" cy="2765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1F26EA-36C5-844B-899C-B557070BB13B}"/>
              </a:ext>
            </a:extLst>
          </p:cNvPr>
          <p:cNvSpPr/>
          <p:nvPr userDrawn="1"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2158A39-CF93-C646-80AA-70CF17C84A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795" y="1542687"/>
            <a:ext cx="11163600" cy="467920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4pPr>
            <a:lvl5pPr>
              <a:buClr>
                <a:schemeClr val="tx2"/>
              </a:buCl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18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 Imag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4664BE-D031-264B-AAD6-2CA5C06D28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ACCE371F-FEA1-F94F-80A5-0778B3723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tx2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D1E59060-FEF9-944D-8183-A3EE4E8AB2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400" y="1055077"/>
            <a:ext cx="3952026" cy="2646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801B8FB-C667-2845-B817-457B320E9A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5399" y="464634"/>
            <a:ext cx="3952027" cy="287006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839D96-A868-5249-B5F2-A99A28685070}"/>
              </a:ext>
            </a:extLst>
          </p:cNvPr>
          <p:cNvSpPr/>
          <p:nvPr userDrawn="1"/>
        </p:nvSpPr>
        <p:spPr>
          <a:xfrm>
            <a:off x="6265399" y="86637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142DC4A-8EFB-1E4D-9F36-709A7FED8E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399" y="1529580"/>
            <a:ext cx="5410664" cy="46923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392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+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7902CE-9939-EA43-A223-D3E7E8895509}"/>
              </a:ext>
            </a:extLst>
          </p:cNvPr>
          <p:cNvSpPr/>
          <p:nvPr/>
        </p:nvSpPr>
        <p:spPr>
          <a:xfrm>
            <a:off x="10481733" y="186267"/>
            <a:ext cx="1447800" cy="846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4664BE-D031-264B-AAD6-2CA5C06D28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B8A3F-C100-DB4C-BA75-C07812B8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294" y="380740"/>
            <a:ext cx="962549" cy="5400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86D6A02-250D-E044-9365-F2F2A8CAA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tx2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4C169A6-5B88-CE42-9ABD-F2861EBA78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795" y="1043356"/>
            <a:ext cx="5409355" cy="2765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A810B2-E0D8-0F42-84FD-3F79EBD1782E}"/>
              </a:ext>
            </a:extLst>
          </p:cNvPr>
          <p:cNvSpPr/>
          <p:nvPr userDrawn="1"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86295B9-71D3-7A40-B4DC-4944E3EE5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95" y="450933"/>
            <a:ext cx="5409355" cy="29987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E610A6A-76A5-8549-8C34-8276A828E4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795" y="1529580"/>
            <a:ext cx="5409355" cy="46923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33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7ED40CD0-FEA8-1249-AD91-06379C81A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tx2"/>
                </a:solidFill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969FFF-44F1-B441-ADCB-DB86B4CE25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95" y="451912"/>
            <a:ext cx="8737535" cy="299878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5568E300-E591-A243-B822-77EFFD6A0B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795" y="1043356"/>
            <a:ext cx="8737535" cy="2765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000" b="0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2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9144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1371600" indent="0">
              <a:buNone/>
              <a:defRPr lang="en-US" sz="2500" b="1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1828800" indent="0">
              <a:buNone/>
              <a:defRPr lang="en-GB" sz="2500" b="1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Design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4818C5-27B5-6546-93CD-66AC42E9E1C2}"/>
              </a:ext>
            </a:extLst>
          </p:cNvPr>
          <p:cNvSpPr/>
          <p:nvPr userDrawn="1"/>
        </p:nvSpPr>
        <p:spPr>
          <a:xfrm>
            <a:off x="515795" y="866527"/>
            <a:ext cx="1080000" cy="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14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128090E-1D19-2946-9B11-1542C2965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8E3A0-4AB0-194A-BBFC-DFEEE772AF8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521445" y="368300"/>
            <a:ext cx="1154618" cy="6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7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87" r:id="rId5"/>
    <p:sldLayoutId id="2147483664" r:id="rId6"/>
    <p:sldLayoutId id="2147483673" r:id="rId7"/>
    <p:sldLayoutId id="2147483674" r:id="rId8"/>
    <p:sldLayoutId id="2147483675" r:id="rId9"/>
    <p:sldLayoutId id="2147483686" r:id="rId10"/>
    <p:sldLayoutId id="2147483688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>
          <p15:clr>
            <a:srgbClr val="F26B43"/>
          </p15:clr>
        </p15:guide>
        <p15:guide id="2" orient="horz" pos="232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35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128090E-1D19-2946-9B11-1542C2965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1" y="6347882"/>
            <a:ext cx="398462" cy="1481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A43965-4643-F643-A67C-D0741259ACA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8057C-C074-6D47-8478-D2EB9217761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50491"/>
          <a:stretch/>
        </p:blipFill>
        <p:spPr>
          <a:xfrm>
            <a:off x="11317828" y="368300"/>
            <a:ext cx="380004" cy="446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6E3DC-0F63-6045-9D75-BFE7B2C4A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50308"/>
          <a:stretch/>
        </p:blipFill>
        <p:spPr>
          <a:xfrm>
            <a:off x="11310382" y="368300"/>
            <a:ext cx="394896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>
          <p15:clr>
            <a:srgbClr val="F26B43"/>
          </p15:clr>
        </p15:guide>
        <p15:guide id="2" orient="horz" pos="232">
          <p15:clr>
            <a:srgbClr val="F26B43"/>
          </p15:clr>
        </p15:guide>
        <p15:guide id="4" orient="horz" pos="4088">
          <p15:clr>
            <a:srgbClr val="F26B43"/>
          </p15:clr>
        </p15:guide>
        <p15:guide id="5" pos="73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7.png"/><Relationship Id="rId7" Type="http://schemas.openxmlformats.org/officeDocument/2006/relationships/image" Target="../media/image28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png"/><Relationship Id="rId9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33.emf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07DC8-4311-384C-BC0A-99A52EF64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6736" y="2637100"/>
            <a:ext cx="7637224" cy="889937"/>
          </a:xfrm>
        </p:spPr>
        <p:txBody>
          <a:bodyPr/>
          <a:lstStyle/>
          <a:p>
            <a:r>
              <a:rPr lang="en-US" sz="2800" dirty="0"/>
              <a:t>SROS use case intro and 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073E54-503A-B740-9005-609E0A0D3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6736" y="3756773"/>
            <a:ext cx="6296607" cy="260056"/>
          </a:xfrm>
        </p:spPr>
        <p:txBody>
          <a:bodyPr/>
          <a:lstStyle/>
          <a:p>
            <a:r>
              <a:rPr lang="en-US" dirty="0"/>
              <a:t>ROS2 Security Workgroup presentation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Secure Systems Research Centre (SSRC)</a:t>
            </a:r>
          </a:p>
          <a:p>
            <a:r>
              <a:rPr lang="en-GB" dirty="0"/>
              <a:t>11</a:t>
            </a:r>
            <a:r>
              <a:rPr lang="en-GB" baseline="30000" dirty="0"/>
              <a:t>th</a:t>
            </a:r>
            <a:r>
              <a:rPr lang="en-GB" dirty="0"/>
              <a:t> May 2021</a:t>
            </a:r>
          </a:p>
          <a:p>
            <a:endParaRPr lang="en-GB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3BDEC5E-CD00-4FAE-B979-4007CB18D88A}"/>
              </a:ext>
            </a:extLst>
          </p:cNvPr>
          <p:cNvSpPr txBox="1">
            <a:spLocks/>
          </p:cNvSpPr>
          <p:nvPr/>
        </p:nvSpPr>
        <p:spPr>
          <a:xfrm>
            <a:off x="11728537" y="6435564"/>
            <a:ext cx="398462" cy="1481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9D8933-9D11-254A-B3BE-35D62AAB869D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58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A1721E-6FD1-6A46-8DE1-0A5C83DCC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A43965-4643-F643-A67C-D0741259ACA1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64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C85892-EFEA-DB4B-8812-E6259DA9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Research areas</a:t>
            </a:r>
            <a:br>
              <a:rPr lang="en-US" altLang="en-US" sz="2800" dirty="0">
                <a:solidFill>
                  <a:schemeClr val="tx1"/>
                </a:solidFill>
              </a:rPr>
            </a:b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6B90D95-B287-3D44-AF3E-4F7EF6B46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4675" y="986010"/>
            <a:ext cx="1681697" cy="956829"/>
          </a:xfrm>
          <a:prstGeom prst="rect">
            <a:avLst/>
          </a:prstGeom>
        </p:spPr>
      </p:pic>
      <p:sp>
        <p:nvSpPr>
          <p:cNvPr id="8" name="EI2 Communities:">
            <a:extLst>
              <a:ext uri="{FF2B5EF4-FFF2-40B4-BE49-F238E27FC236}">
                <a16:creationId xmlns:a16="http://schemas.microsoft.com/office/drawing/2014/main" id="{69408690-3205-B040-B3D5-D542B98451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188" y="5768975"/>
            <a:ext cx="2087562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2657" tIns="32657" rIns="32657" bIns="32657" anchor="ctr"/>
          <a:lstStyle>
            <a:lvl1pPr defTabSz="652463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defTabSz="652463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defTabSz="652463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defTabSz="652463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defTabSz="652463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652463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652463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652463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652463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6524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A7A7A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EL2 Communities: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F3574A-FBC9-984D-AFD8-8D38097F9AEE}"/>
              </a:ext>
            </a:extLst>
          </p:cNvPr>
          <p:cNvCxnSpPr>
            <a:cxnSpLocks/>
          </p:cNvCxnSpPr>
          <p:nvPr/>
        </p:nvCxnSpPr>
        <p:spPr>
          <a:xfrm flipV="1">
            <a:off x="7556500" y="2336604"/>
            <a:ext cx="0" cy="215206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DDBCBF-69BF-F34E-942E-BAA73B0F9FFC}"/>
              </a:ext>
            </a:extLst>
          </p:cNvPr>
          <p:cNvCxnSpPr>
            <a:cxnSpLocks/>
          </p:cNvCxnSpPr>
          <p:nvPr/>
        </p:nvCxnSpPr>
        <p:spPr>
          <a:xfrm flipV="1">
            <a:off x="8987636" y="2336604"/>
            <a:ext cx="0" cy="215206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D8DDBA-D698-6C42-B5A9-8D9A4DCDEFB6}"/>
              </a:ext>
            </a:extLst>
          </p:cNvPr>
          <p:cNvCxnSpPr>
            <a:cxnSpLocks/>
          </p:cNvCxnSpPr>
          <p:nvPr/>
        </p:nvCxnSpPr>
        <p:spPr>
          <a:xfrm flipV="1">
            <a:off x="4645960" y="2336604"/>
            <a:ext cx="0" cy="215206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46D86A-2A35-CC48-85BC-4F7216805827}"/>
              </a:ext>
            </a:extLst>
          </p:cNvPr>
          <p:cNvCxnSpPr>
            <a:cxnSpLocks/>
          </p:cNvCxnSpPr>
          <p:nvPr/>
        </p:nvCxnSpPr>
        <p:spPr>
          <a:xfrm flipV="1">
            <a:off x="3146419" y="2336604"/>
            <a:ext cx="0" cy="215206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26CA0D-5833-3B44-92E2-874CE2FC57A5}"/>
              </a:ext>
            </a:extLst>
          </p:cNvPr>
          <p:cNvCxnSpPr>
            <a:cxnSpLocks/>
          </p:cNvCxnSpPr>
          <p:nvPr/>
        </p:nvCxnSpPr>
        <p:spPr bwMode="auto">
          <a:xfrm>
            <a:off x="1715007" y="2330173"/>
            <a:ext cx="8763356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E0433F-383D-CE48-96FD-70BC7A9A7CB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470337" y="2336434"/>
            <a:ext cx="0" cy="21590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DCAAF4-4F67-4544-BE4B-0C42DEF8F2C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15007" y="2329995"/>
            <a:ext cx="0" cy="21590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D5D9D8-1985-9B4C-A801-2FFABA368D86}"/>
              </a:ext>
            </a:extLst>
          </p:cNvPr>
          <p:cNvCxnSpPr>
            <a:cxnSpLocks/>
          </p:cNvCxnSpPr>
          <p:nvPr/>
        </p:nvCxnSpPr>
        <p:spPr>
          <a:xfrm>
            <a:off x="892653" y="5689600"/>
            <a:ext cx="9867142" cy="0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0" name="Group 11">
            <a:extLst>
              <a:ext uri="{FF2B5EF4-FFF2-40B4-BE49-F238E27FC236}">
                <a16:creationId xmlns:a16="http://schemas.microsoft.com/office/drawing/2014/main" id="{62564974-697F-6B4C-8AFF-F18822EEB70A}"/>
              </a:ext>
            </a:extLst>
          </p:cNvPr>
          <p:cNvGrpSpPr>
            <a:grpSpLocks/>
          </p:cNvGrpSpPr>
          <p:nvPr/>
        </p:nvGrpSpPr>
        <p:grpSpPr bwMode="auto">
          <a:xfrm>
            <a:off x="5454650" y="5688013"/>
            <a:ext cx="3125788" cy="577850"/>
            <a:chOff x="5455260" y="5936233"/>
            <a:chExt cx="3124939" cy="40535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C9964F-814A-BC47-B4E0-DEBA63D029F9}"/>
                </a:ext>
              </a:extLst>
            </p:cNvPr>
            <p:cNvCxnSpPr/>
            <p:nvPr/>
          </p:nvCxnSpPr>
          <p:spPr>
            <a:xfrm flipV="1">
              <a:off x="5448911" y="5936233"/>
              <a:ext cx="0" cy="405352"/>
            </a:xfrm>
            <a:prstGeom prst="line">
              <a:avLst/>
            </a:prstGeom>
            <a:noFill/>
            <a:ln w="1270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5CB7402-0F87-A847-9114-62CE39B84752}"/>
                </a:ext>
              </a:extLst>
            </p:cNvPr>
            <p:cNvCxnSpPr/>
            <p:nvPr/>
          </p:nvCxnSpPr>
          <p:spPr>
            <a:xfrm flipV="1">
              <a:off x="8572263" y="5936233"/>
              <a:ext cx="0" cy="405352"/>
            </a:xfrm>
            <a:prstGeom prst="line">
              <a:avLst/>
            </a:prstGeom>
            <a:noFill/>
            <a:ln w="1270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3" name="MATERIAL…">
            <a:extLst>
              <a:ext uri="{FF2B5EF4-FFF2-40B4-BE49-F238E27FC236}">
                <a16:creationId xmlns:a16="http://schemas.microsoft.com/office/drawing/2014/main" id="{A21DF935-B4FE-AB48-9CD2-908B20D9E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272" y="4134011"/>
            <a:ext cx="84734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QUANTUM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RESEARCH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CENTRE</a:t>
            </a:r>
          </a:p>
        </p:txBody>
      </p:sp>
      <p:sp>
        <p:nvSpPr>
          <p:cNvPr id="24" name="AUTONOMOUS…">
            <a:extLst>
              <a:ext uri="{FF2B5EF4-FFF2-40B4-BE49-F238E27FC236}">
                <a16:creationId xmlns:a16="http://schemas.microsoft.com/office/drawing/2014/main" id="{A7F91C33-709C-0048-B058-B52838D49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486" y="4134011"/>
            <a:ext cx="106855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AUTONOMOUS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ROBOTICS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RESEARCH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CENTRE</a:t>
            </a:r>
          </a:p>
        </p:txBody>
      </p:sp>
      <p:sp>
        <p:nvSpPr>
          <p:cNvPr id="26" name="CRYPTO CENTRE">
            <a:extLst>
              <a:ext uri="{FF2B5EF4-FFF2-40B4-BE49-F238E27FC236}">
                <a16:creationId xmlns:a16="http://schemas.microsoft.com/office/drawing/2014/main" id="{21DE7C50-9958-3248-95E3-7766D3BF2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4617" y="4134011"/>
            <a:ext cx="127247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CRYPTOGRAPHY RESEARCH CENTRE</a:t>
            </a:r>
          </a:p>
        </p:txBody>
      </p:sp>
      <p:sp>
        <p:nvSpPr>
          <p:cNvPr id="28" name="CYBER SECURITY CENTRE">
            <a:extLst>
              <a:ext uri="{FF2B5EF4-FFF2-40B4-BE49-F238E27FC236}">
                <a16:creationId xmlns:a16="http://schemas.microsoft.com/office/drawing/2014/main" id="{A5B83AED-2B1A-504A-A998-94866A4E7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2093" y="4134011"/>
            <a:ext cx="10010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ADVANCED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MATERIALS</a:t>
            </a:r>
            <a:b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RESEARCH CENTRE</a:t>
            </a:r>
          </a:p>
        </p:txBody>
      </p:sp>
      <p:sp>
        <p:nvSpPr>
          <p:cNvPr id="30" name="DIRECTED…">
            <a:extLst>
              <a:ext uri="{FF2B5EF4-FFF2-40B4-BE49-F238E27FC236}">
                <a16:creationId xmlns:a16="http://schemas.microsoft.com/office/drawing/2014/main" id="{E9C8CFE2-5508-4640-9744-450D6CC24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5468" y="4134011"/>
            <a:ext cx="8120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DIGITAL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SECURITY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RESEARCH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CENTRE</a:t>
            </a:r>
          </a:p>
        </p:txBody>
      </p:sp>
      <p:sp>
        <p:nvSpPr>
          <p:cNvPr id="34" name="QUANTUM CENTRE">
            <a:extLst>
              <a:ext uri="{FF2B5EF4-FFF2-40B4-BE49-F238E27FC236}">
                <a16:creationId xmlns:a16="http://schemas.microsoft.com/office/drawing/2014/main" id="{FEC16CCB-1F96-B441-A62F-32A7B4B10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7533" y="4134011"/>
            <a:ext cx="8120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DIRECTED</a:t>
            </a:r>
            <a:b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ENERGY</a:t>
            </a:r>
            <a:b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</a:b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RESEARCH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CENTRE</a:t>
            </a:r>
          </a:p>
        </p:txBody>
      </p:sp>
      <p:sp>
        <p:nvSpPr>
          <p:cNvPr id="36" name="SECURE…">
            <a:extLst>
              <a:ext uri="{FF2B5EF4-FFF2-40B4-BE49-F238E27FC236}">
                <a16:creationId xmlns:a16="http://schemas.microsoft.com/office/drawing/2014/main" id="{9BCE98D0-DD49-C84A-AFB5-D6F845094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000" y="4133951"/>
            <a:ext cx="810727" cy="70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SECURE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SYSTEMS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RESEARCH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4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CENTRE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51566C-B7B6-EC40-B511-6A9C4224D809}"/>
              </a:ext>
            </a:extLst>
          </p:cNvPr>
          <p:cNvCxnSpPr>
            <a:cxnSpLocks/>
          </p:cNvCxnSpPr>
          <p:nvPr/>
        </p:nvCxnSpPr>
        <p:spPr>
          <a:xfrm flipV="1">
            <a:off x="6096685" y="2108358"/>
            <a:ext cx="0" cy="228076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9" name="Image" descr="Image">
            <a:extLst>
              <a:ext uri="{FF2B5EF4-FFF2-40B4-BE49-F238E27FC236}">
                <a16:creationId xmlns:a16="http://schemas.microsoft.com/office/drawing/2014/main" id="{D979CEA7-BFBC-9947-A2E9-2B33D0BA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583565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0" name="Image" descr="Image">
            <a:extLst>
              <a:ext uri="{FF2B5EF4-FFF2-40B4-BE49-F238E27FC236}">
                <a16:creationId xmlns:a16="http://schemas.microsoft.com/office/drawing/2014/main" id="{9160A3EB-88C1-E745-B166-63E3223919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5861050"/>
            <a:ext cx="1857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1" name="Graphic 3">
            <a:extLst>
              <a:ext uri="{FF2B5EF4-FFF2-40B4-BE49-F238E27FC236}">
                <a16:creationId xmlns:a16="http://schemas.microsoft.com/office/drawing/2014/main" id="{6B66F9FA-48E8-0640-BD34-1167895A8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9705182" y="5869781"/>
            <a:ext cx="3381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5E4D17-5DE1-AB4A-A02A-BC9EB2040464}"/>
              </a:ext>
            </a:extLst>
          </p:cNvPr>
          <p:cNvSpPr txBox="1"/>
          <p:nvPr/>
        </p:nvSpPr>
        <p:spPr>
          <a:xfrm>
            <a:off x="11887200" y="-33453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6F7375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4BD443E-E221-574D-A14D-1566B27387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2796"/>
          <a:stretch/>
        </p:blipFill>
        <p:spPr>
          <a:xfrm>
            <a:off x="1145470" y="2823229"/>
            <a:ext cx="1187579" cy="107913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147397-0224-C84F-BDE2-E9769F5CBB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2231"/>
          <a:stretch/>
        </p:blipFill>
        <p:spPr>
          <a:xfrm>
            <a:off x="2585404" y="2812910"/>
            <a:ext cx="1128275" cy="109977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F298212-0CB4-8F4C-8A67-FAAC2CD07E9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2319"/>
          <a:stretch/>
        </p:blipFill>
        <p:spPr>
          <a:xfrm>
            <a:off x="3995597" y="2712116"/>
            <a:ext cx="1208519" cy="13013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2482CB5-C9FF-D84A-889A-35726D12B7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5017"/>
          <a:stretch/>
        </p:blipFill>
        <p:spPr>
          <a:xfrm>
            <a:off x="5584433" y="2833106"/>
            <a:ext cx="1111338" cy="105937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49EF6D-B299-3248-BF0E-865C3F04781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4917"/>
          <a:stretch/>
        </p:blipFill>
        <p:spPr>
          <a:xfrm>
            <a:off x="6939756" y="2806730"/>
            <a:ext cx="1186207" cy="111213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20DDBA0-5AE4-E042-A9DA-D8F77563723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3794"/>
          <a:stretch/>
        </p:blipFill>
        <p:spPr>
          <a:xfrm>
            <a:off x="8448747" y="2791068"/>
            <a:ext cx="1123270" cy="114345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DFC8CA0-5AEB-9241-810B-CFFD4317F98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44011"/>
          <a:stretch/>
        </p:blipFill>
        <p:spPr>
          <a:xfrm>
            <a:off x="9919216" y="2820083"/>
            <a:ext cx="1120191" cy="108542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931AB81-BA77-4140-B91D-96877147A6B8}"/>
              </a:ext>
            </a:extLst>
          </p:cNvPr>
          <p:cNvCxnSpPr>
            <a:cxnSpLocks/>
          </p:cNvCxnSpPr>
          <p:nvPr/>
        </p:nvCxnSpPr>
        <p:spPr>
          <a:xfrm flipV="1">
            <a:off x="6096685" y="2337128"/>
            <a:ext cx="0" cy="215206"/>
          </a:xfrm>
          <a:prstGeom prst="line">
            <a:avLst/>
          </a:pr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0806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3EF5B84-E040-1D4E-BA2D-D6657D3BF11C}"/>
              </a:ext>
            </a:extLst>
          </p:cNvPr>
          <p:cNvSpPr/>
          <p:nvPr/>
        </p:nvSpPr>
        <p:spPr>
          <a:xfrm>
            <a:off x="-69742" y="-1501"/>
            <a:ext cx="6568183" cy="6859502"/>
          </a:xfrm>
          <a:prstGeom prst="rect">
            <a:avLst/>
          </a:prstGeom>
          <a:solidFill>
            <a:srgbClr val="64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4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pic>
        <p:nvPicPr>
          <p:cNvPr id="48" name="Picture 5" descr="A picture containing outdoor, umbrella, light, dark&#10;&#10;Description automatically generated">
            <a:extLst>
              <a:ext uri="{FF2B5EF4-FFF2-40B4-BE49-F238E27FC236}">
                <a16:creationId xmlns:a16="http://schemas.microsoft.com/office/drawing/2014/main" id="{9D1BAAC9-E1B1-D046-B798-DD65F4014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7"/>
          <a:stretch>
            <a:fillRect/>
          </a:stretch>
        </p:blipFill>
        <p:spPr bwMode="auto">
          <a:xfrm>
            <a:off x="6106510" y="-1501"/>
            <a:ext cx="608549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le">
            <a:extLst>
              <a:ext uri="{FF2B5EF4-FFF2-40B4-BE49-F238E27FC236}">
                <a16:creationId xmlns:a16="http://schemas.microsoft.com/office/drawing/2014/main" id="{239BF586-1DA1-AE4D-BE70-5E5949C21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034" y="-8961"/>
            <a:ext cx="6088966" cy="6858000"/>
          </a:xfrm>
          <a:prstGeom prst="rect">
            <a:avLst/>
          </a:prstGeom>
          <a:solidFill>
            <a:srgbClr val="0000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640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89A0A7F2-9921-E440-A104-0067A551E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1322" y="2423883"/>
            <a:ext cx="3881438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1000"/>
              </a:spcBef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defRPr sz="1600">
                <a:solidFill>
                  <a:srgbClr val="6400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Secure Systems Research Centre</a:t>
            </a:r>
          </a:p>
        </p:txBody>
      </p:sp>
      <p:pic>
        <p:nvPicPr>
          <p:cNvPr id="51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947B5F-B389-8044-B4A0-807A83EEF9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19"/>
          <a:stretch/>
        </p:blipFill>
        <p:spPr>
          <a:xfrm>
            <a:off x="5062471" y="2440815"/>
            <a:ext cx="2120994" cy="19989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30841-3C2D-B645-BAB8-96AE889D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9D8933-9D11-254A-B3BE-35D62AAB869D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04568D2-9D8C-A848-9177-D4978EF056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925"/>
          <a:stretch/>
        </p:blipFill>
        <p:spPr>
          <a:xfrm>
            <a:off x="11316722" y="368300"/>
            <a:ext cx="383154" cy="45398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C77FEC3F-D390-6743-9228-BB14A516D776}"/>
              </a:ext>
            </a:extLst>
          </p:cNvPr>
          <p:cNvGrpSpPr/>
          <p:nvPr/>
        </p:nvGrpSpPr>
        <p:grpSpPr>
          <a:xfrm>
            <a:off x="629046" y="869297"/>
            <a:ext cx="4388835" cy="5129546"/>
            <a:chOff x="476646" y="964867"/>
            <a:chExt cx="4388835" cy="5129546"/>
          </a:xfrm>
        </p:grpSpPr>
        <p:sp>
          <p:nvSpPr>
            <p:cNvPr id="55" name="Next Generation Secure  Comms Channels">
              <a:extLst>
                <a:ext uri="{FF2B5EF4-FFF2-40B4-BE49-F238E27FC236}">
                  <a16:creationId xmlns:a16="http://schemas.microsoft.com/office/drawing/2014/main" id="{76D4C0D1-1CB8-6E46-9732-10E1EB289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3977" y="2198223"/>
              <a:ext cx="1519238" cy="46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Secure &amp; Resilient Cloud Infrastructure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6" name="Virtualisation and  Mobile Security">
              <a:extLst>
                <a:ext uri="{FF2B5EF4-FFF2-40B4-BE49-F238E27FC236}">
                  <a16:creationId xmlns:a16="http://schemas.microsoft.com/office/drawing/2014/main" id="{50D5BB79-63C1-7241-9D49-43B893F67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1452" y="5100135"/>
              <a:ext cx="1354138" cy="46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tIns="45719" rIns="45719" bIns="45719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Secure &amp; Resilient</a:t>
              </a:r>
            </a:p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Communications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7" name="IoT Security">
              <a:extLst>
                <a:ext uri="{FF2B5EF4-FFF2-40B4-BE49-F238E27FC236}">
                  <a16:creationId xmlns:a16="http://schemas.microsoft.com/office/drawing/2014/main" id="{378746BF-0F79-3F4A-B42A-A199E46D67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0291" y="3492707"/>
              <a:ext cx="1695190" cy="646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square" lIns="45719" tIns="45719" rIns="45719" bIns="45719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Secure &amp; Resilient Platforms </a:t>
              </a:r>
            </a:p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rPr>
                <a:t>(Vehicles, Phones) 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" name="Google Shape;601;p81">
              <a:extLst>
                <a:ext uri="{FF2B5EF4-FFF2-40B4-BE49-F238E27FC236}">
                  <a16:creationId xmlns:a16="http://schemas.microsoft.com/office/drawing/2014/main" id="{B862046B-8282-6349-9CBF-E4CC8E663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127" y="4103269"/>
              <a:ext cx="2017713" cy="690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/>
            <a:lstStyle>
              <a:lvl1pPr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 Black" panose="020B0604020202020204" pitchFamily="34" charset="0"/>
                </a:rPr>
                <a:t>Maintaining System Integrity</a:t>
              </a:r>
            </a:p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 Black" panose="020B0604020202020204" pitchFamily="34" charset="0"/>
                </a:rPr>
                <a:t>&amp; Preventing Data Exfiltration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 Black" panose="020B0604020202020204" pitchFamily="34" charset="0"/>
              </a:endParaRPr>
            </a:p>
          </p:txBody>
        </p:sp>
        <p:sp>
          <p:nvSpPr>
            <p:cNvPr id="59" name="Google Shape;603;p81">
              <a:extLst>
                <a:ext uri="{FF2B5EF4-FFF2-40B4-BE49-F238E27FC236}">
                  <a16:creationId xmlns:a16="http://schemas.microsoft.com/office/drawing/2014/main" id="{E0851169-AC8E-644A-AC05-BB1A5E79B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46" y="1411288"/>
              <a:ext cx="2352675" cy="604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/>
            <a:lstStyle>
              <a:lvl1pPr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 Black" panose="020B0604020202020204" pitchFamily="34" charset="0"/>
                </a:rPr>
                <a:t>Hardware Hardening Against Tampering, Alternative Channels Resilience (Platforms)</a:t>
              </a:r>
            </a:p>
          </p:txBody>
        </p:sp>
        <p:sp>
          <p:nvSpPr>
            <p:cNvPr id="60" name="Google Shape;602;p81">
              <a:extLst>
                <a:ext uri="{FF2B5EF4-FFF2-40B4-BE49-F238E27FC236}">
                  <a16:creationId xmlns:a16="http://schemas.microsoft.com/office/drawing/2014/main" id="{6A7EAE1B-0986-6644-98D9-3778F8CEDB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127" y="2697163"/>
              <a:ext cx="2017713" cy="823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/>
            <a:lstStyle>
              <a:lvl1pPr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 Black" panose="020B0604020202020204" pitchFamily="34" charset="0"/>
                </a:rPr>
                <a:t>Software Hardening &amp; Resilience </a:t>
              </a:r>
            </a:p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 Black" panose="020B0604020202020204" pitchFamily="34" charset="0"/>
                </a:rPr>
                <a:t>Against Malware</a:t>
              </a:r>
            </a:p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 Black" panose="020B0604020202020204" pitchFamily="34" charset="0"/>
                </a:rPr>
                <a:t>(OS, Apps, Cloud) </a:t>
              </a:r>
            </a:p>
          </p:txBody>
        </p:sp>
        <p:sp>
          <p:nvSpPr>
            <p:cNvPr id="61" name="Google Shape;604;p81">
              <a:extLst>
                <a:ext uri="{FF2B5EF4-FFF2-40B4-BE49-F238E27FC236}">
                  <a16:creationId xmlns:a16="http://schemas.microsoft.com/office/drawing/2014/main" id="{03AC8DC6-BC09-D348-A903-42F0F0D3E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0164" y="5376863"/>
              <a:ext cx="1925638" cy="717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00" tIns="45700" rIns="45700" bIns="45700"/>
            <a:lstStyle>
              <a:lvl1pPr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1000"/>
                </a:spcBef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defRPr sz="1600">
                  <a:solidFill>
                    <a:srgbClr val="64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 Black" panose="020B0604020202020204" pitchFamily="34" charset="0"/>
                </a:rPr>
                <a:t>Communication </a:t>
              </a:r>
            </a:p>
            <a:p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 Black" panose="020B0604020202020204" pitchFamily="34" charset="0"/>
                </a:rPr>
                <a:t>Hardening Protocols, Alternative Networks Resilience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7B5229-3D3B-A845-B05B-106C4C11C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3055" y="964867"/>
              <a:ext cx="400687" cy="40068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5DEDC25-9CFB-0B48-BCE0-6AFF75494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7067" y="1847034"/>
              <a:ext cx="444744" cy="300068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85BD879-B0A8-9940-B3F8-7B148626C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1895" y="3173668"/>
              <a:ext cx="594777" cy="23576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D8FA207-64A7-7645-B782-2CDE9EAF0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4368" y="4971867"/>
              <a:ext cx="378063" cy="40111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959B07F-44BD-9148-8144-E69359B6F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1607" y="2233021"/>
              <a:ext cx="328700" cy="417196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A63E1EA-8763-6048-8F25-694A1EEAE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71607" y="3693853"/>
              <a:ext cx="328700" cy="41719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85E333E-CF30-774C-8705-9403C504C8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1997" y="4493203"/>
            <a:ext cx="417952" cy="3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3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8;p26">
            <a:extLst>
              <a:ext uri="{FF2B5EF4-FFF2-40B4-BE49-F238E27FC236}">
                <a16:creationId xmlns:a16="http://schemas.microsoft.com/office/drawing/2014/main" id="{257E668E-7E39-4D89-97DC-071A4AB5085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3FB6"/>
              </a:buClr>
              <a:buSzPts val="1000"/>
              <a:buFont typeface="Arial"/>
              <a:buNone/>
              <a:tabLst/>
              <a:defRPr/>
            </a:pPr>
            <a:fld id="{86CB4B4D-7CA3-9044-876B-883B54F8677D}" type="slidenum"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3B3FB6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B3FB6"/>
                </a:buClr>
                <a:buSzPts val="1000"/>
                <a:buFont typeface="Arial"/>
                <a:buNone/>
                <a:tabLst/>
                <a:defRPr/>
              </a:pPr>
              <a:t>4</a:t>
            </a:fld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3B3FB6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659" name="Google Shape;1659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B3FB6"/>
              </a:buClr>
              <a:buSzPts val="2250"/>
              <a:buFont typeface="Arial"/>
              <a:buNone/>
            </a:pPr>
            <a:r>
              <a:rPr lang="en-US" sz="2250" dirty="0"/>
              <a:t>Secure Autonomous Systems </a:t>
            </a:r>
            <a:endParaRPr dirty="0"/>
          </a:p>
        </p:txBody>
      </p:sp>
      <p:sp>
        <p:nvSpPr>
          <p:cNvPr id="1661" name="Google Shape;1661;p33"/>
          <p:cNvSpPr txBox="1">
            <a:spLocks noGrp="1"/>
          </p:cNvSpPr>
          <p:nvPr>
            <p:ph type="body" sz="quarter" idx="10"/>
          </p:nvPr>
        </p:nvSpPr>
        <p:spPr>
          <a:xfrm>
            <a:off x="515795" y="1400372"/>
            <a:ext cx="4099337" cy="467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/>
              <a:t>Only E2E Security and Resilience makes these Secure Autonomous </a:t>
            </a:r>
            <a:r>
              <a:rPr lang="en-US" dirty="0"/>
              <a:t>U</a:t>
            </a:r>
            <a:r>
              <a:rPr lang="en-US" sz="1400" dirty="0"/>
              <a:t>se Cases involving logistics and surveillance use possible</a:t>
            </a:r>
            <a:endParaRPr sz="1400" dirty="0"/>
          </a:p>
        </p:txBody>
      </p:sp>
      <p:sp>
        <p:nvSpPr>
          <p:cNvPr id="1662" name="Google Shape;1662;p33"/>
          <p:cNvSpPr txBox="1"/>
          <p:nvPr/>
        </p:nvSpPr>
        <p:spPr>
          <a:xfrm>
            <a:off x="696949" y="2040293"/>
            <a:ext cx="3409224" cy="469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00050" marR="0" lvl="0" indent="-17145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Secure delivery systems (e.g., vaccines)</a:t>
            </a:r>
          </a:p>
          <a:p>
            <a:pPr marL="400050" marR="0" lvl="0" indent="-17145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Burning Building Connectivity to IOT and Smartphones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400050" marR="0" lvl="0" indent="-17145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Emergency Response – Infrastructure-on-Fly (e.g., Earthquake)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400050" marR="0" lvl="0" indent="-17145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Ground Pipeline Monitoring and Control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400050" marR="0" lvl="0" indent="-17145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Underwater Monitoring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400050" marR="0" lvl="0" indent="-95250" algn="l" defTabSz="914400" rtl="0" eaLnBrk="1" fontAlgn="auto" latinLnBrk="0" hangingPunct="1">
              <a:lnSpc>
                <a:spcPct val="122000"/>
              </a:lnSpc>
              <a:spcBef>
                <a:spcPts val="1000"/>
              </a:spcBef>
              <a:spcAft>
                <a:spcPts val="0"/>
              </a:spcAft>
              <a:buClr>
                <a:srgbClr val="6F7375"/>
              </a:buClr>
              <a:buSzPts val="12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2D5BB-EC95-4671-9B85-89ECA5E49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346" y="751790"/>
            <a:ext cx="6267717" cy="5539138"/>
          </a:xfrm>
          <a:prstGeom prst="rect">
            <a:avLst/>
          </a:prstGeom>
        </p:spPr>
      </p:pic>
      <p:pic>
        <p:nvPicPr>
          <p:cNvPr id="7" name="Google Shape;257;p8">
            <a:extLst>
              <a:ext uri="{FF2B5EF4-FFF2-40B4-BE49-F238E27FC236}">
                <a16:creationId xmlns:a16="http://schemas.microsoft.com/office/drawing/2014/main" id="{AAD30EC7-70EB-4187-8680-BCCEF2185B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877" y="5098417"/>
            <a:ext cx="1221168" cy="61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4;p8">
            <a:extLst>
              <a:ext uri="{FF2B5EF4-FFF2-40B4-BE49-F238E27FC236}">
                <a16:creationId xmlns:a16="http://schemas.microsoft.com/office/drawing/2014/main" id="{887AF762-4315-4528-B1E2-67BDB064617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478" y="5961747"/>
            <a:ext cx="1844764" cy="61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5;p8" descr="A picture containing shape&#10;&#10;Description automatically generated">
            <a:extLst>
              <a:ext uri="{FF2B5EF4-FFF2-40B4-BE49-F238E27FC236}">
                <a16:creationId xmlns:a16="http://schemas.microsoft.com/office/drawing/2014/main" id="{DC74F39D-146E-45A9-B18F-48730E17CD2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63849" y="5967903"/>
            <a:ext cx="1438462" cy="52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58;p8">
            <a:extLst>
              <a:ext uri="{FF2B5EF4-FFF2-40B4-BE49-F238E27FC236}">
                <a16:creationId xmlns:a16="http://schemas.microsoft.com/office/drawing/2014/main" id="{5720BAAF-39DC-4E6F-B4B6-CAC72E6D019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82859" y="5019729"/>
            <a:ext cx="1169499" cy="5281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15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E71686-70E9-4DE5-AB8B-BBECBE6F2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43965-4643-F643-A67C-D0741259ACA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0CD38-AE6A-4616-8BC7-74194DAA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architecture in ROS2 context</a:t>
            </a:r>
            <a:endParaRPr lang="en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D7611-9701-4371-B97B-2924759C35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F6F520-9F42-45A7-9D85-B9FD1B0549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795" y="1542687"/>
            <a:ext cx="5174791" cy="4679209"/>
          </a:xfrm>
        </p:spPr>
        <p:txBody>
          <a:bodyPr/>
          <a:lstStyle/>
          <a:p>
            <a:r>
              <a:rPr lang="en-US" dirty="0"/>
              <a:t>Currently using ROS2 Foxy and </a:t>
            </a:r>
            <a:r>
              <a:rPr lang="en-US" dirty="0" err="1"/>
              <a:t>fastRTPS</a:t>
            </a:r>
            <a:r>
              <a:rPr lang="en-US" dirty="0"/>
              <a:t> 2.0.2</a:t>
            </a:r>
          </a:p>
          <a:p>
            <a:r>
              <a:rPr lang="en-US" dirty="0"/>
              <a:t>Each drone runs ROS2 nodes in isolated environments</a:t>
            </a:r>
          </a:p>
          <a:p>
            <a:r>
              <a:rPr lang="en-US" dirty="0"/>
              <a:t>ROS2 nodes communicate </a:t>
            </a:r>
            <a:r>
              <a:rPr lang="en-US" b="1" dirty="0"/>
              <a:t>inside and between </a:t>
            </a:r>
            <a:r>
              <a:rPr lang="en-US" dirty="0"/>
              <a:t>drones </a:t>
            </a:r>
          </a:p>
          <a:p>
            <a:r>
              <a:rPr lang="en-US" dirty="0"/>
              <a:t>Crypto backend: a special environment that will not have ROS two nodes running. It works as an enclave to store the cryptographic keys. These keys never leave the enclave.</a:t>
            </a:r>
          </a:p>
          <a:p>
            <a:r>
              <a:rPr lang="en-US" dirty="0"/>
              <a:t>Cloud acts as the root of trust. Root CA and intermediate CAs reside in the cloud.</a:t>
            </a:r>
          </a:p>
          <a:p>
            <a:r>
              <a:rPr lang="en-US" dirty="0"/>
              <a:t>The signed ACLs (permissions) and environment’s identity cert can be uploaded to a drone during provisioning and configuration updates.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F789BBF-2453-41ED-84B1-9EEBCE00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2156"/>
            <a:ext cx="5748941" cy="544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4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E71686-70E9-4DE5-AB8B-BBECBE6F2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43965-4643-F643-A67C-D0741259ACA1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0CD38-AE6A-4616-8BC7-74194DAA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issues with current SROS setup</a:t>
            </a:r>
            <a:endParaRPr lang="en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D7611-9701-4371-B97B-2924759C35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There are two identified issues for us to tackle with our SROS setup</a:t>
            </a:r>
            <a:endParaRPr lang="en-FI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F6F520-9F42-45A7-9D85-B9FD1B0549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5795" y="1542687"/>
            <a:ext cx="5580205" cy="467920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Use of centralized PKI solution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Consume the identity keys that are stored in an enclave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C048FE-622A-4E58-9752-7819966B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319921"/>
            <a:ext cx="5519861" cy="55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68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FB9153-C0A5-49A1-8224-0FC690273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43965-4643-F643-A67C-D0741259ACA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E423FA-ECAA-4DFF-88FB-E6187D31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External CA</a:t>
            </a:r>
            <a:endParaRPr lang="en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EAE14-735A-4719-A405-8E63936CA6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63DE2-3767-4392-BD60-BC35F5AA1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 dirty="0"/>
              <a:t>CA and </a:t>
            </a:r>
            <a:r>
              <a:rPr lang="en-US" sz="1800" dirty="0"/>
              <a:t>intermediate</a:t>
            </a:r>
            <a:r>
              <a:rPr lang="en-US" sz="1600" dirty="0"/>
              <a:t> CAs on the cloud</a:t>
            </a:r>
          </a:p>
          <a:p>
            <a:r>
              <a:rPr lang="en-US" sz="1600" dirty="0"/>
              <a:t>Drone components to generate their own key pairs (on the enclave)</a:t>
            </a:r>
          </a:p>
          <a:p>
            <a:r>
              <a:rPr lang="en-US" sz="1600" dirty="0"/>
              <a:t>Drone components to generate the Certificate Signing Request (CSR) for their own authentication certificates</a:t>
            </a:r>
          </a:p>
          <a:p>
            <a:pPr lvl="1"/>
            <a:r>
              <a:rPr lang="en-US" sz="1600" dirty="0"/>
              <a:t>Copy-pasting the CSRs from drones to the cloud manually or part of existing provisioning data flows is OK</a:t>
            </a:r>
          </a:p>
          <a:p>
            <a:r>
              <a:rPr lang="en-US" sz="1600" dirty="0"/>
              <a:t>Sign drones’ authentication certificates on the cloud using Identity CA.</a:t>
            </a:r>
          </a:p>
          <a:p>
            <a:r>
              <a:rPr lang="en-US" sz="1600" dirty="0"/>
              <a:t>Sign permissions on the cloud using Permissions CA</a:t>
            </a:r>
          </a:p>
          <a:p>
            <a:r>
              <a:rPr lang="en-US" sz="1600" dirty="0"/>
              <a:t>Copy the signed auth certificates, signed ACL and CA certs back to the drone</a:t>
            </a:r>
          </a:p>
          <a:p>
            <a:r>
              <a:rPr lang="en-US" sz="1600" dirty="0"/>
              <a:t>Next steps: certificate revocation &amp; revocation lists</a:t>
            </a:r>
          </a:p>
          <a:p>
            <a:pPr marL="0" indent="0">
              <a:buNone/>
            </a:pPr>
            <a:endParaRPr lang="en-FI" sz="1600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9631058-4973-475E-9054-D0DD07A1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976" y="4656629"/>
            <a:ext cx="9702277" cy="178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FB9153-C0A5-49A1-8224-0FC690273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43965-4643-F643-A67C-D0741259ACA1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E423FA-ECAA-4DFF-88FB-E6187D31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Key protection with an enclave</a:t>
            </a:r>
            <a:endParaRPr lang="en-F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EAE14-735A-4719-A405-8E63936CA6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63DE2-3767-4392-BD60-BC35F5AA1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VM’s private key to reside on the enclave and to be consumer over an API so that they key never leaves the enclave (e.g. PKCS#11)</a:t>
            </a:r>
          </a:p>
          <a:p>
            <a:r>
              <a:rPr lang="en-US" sz="1800" dirty="0"/>
              <a:t>Public components (e.g. the authentication certificates and CA files) are OK and preferred to stay in the local file system as they are today.</a:t>
            </a:r>
            <a:endParaRPr lang="en-FI" sz="1800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8988832-E957-4A29-A681-23F1013E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425" y="3471953"/>
            <a:ext cx="7510401" cy="281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3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61933-36C3-B349-AA4E-431AA1EE14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A43965-4643-F643-A67C-D0741259ACA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32746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TII_2020 1">
      <a:dk1>
        <a:srgbClr val="000000"/>
      </a:dk1>
      <a:lt1>
        <a:srgbClr val="FFFFFF"/>
      </a:lt1>
      <a:dk2>
        <a:srgbClr val="6400FF"/>
      </a:dk2>
      <a:lt2>
        <a:srgbClr val="415569"/>
      </a:lt2>
      <a:accent1>
        <a:srgbClr val="6F7375"/>
      </a:accent1>
      <a:accent2>
        <a:srgbClr val="63E8E3"/>
      </a:accent2>
      <a:accent3>
        <a:srgbClr val="37E1DC"/>
      </a:accent3>
      <a:accent4>
        <a:srgbClr val="3C009F"/>
      </a:accent4>
      <a:accent5>
        <a:srgbClr val="FF0074"/>
      </a:accent5>
      <a:accent6>
        <a:srgbClr val="FFBF38"/>
      </a:accent6>
      <a:hlink>
        <a:srgbClr val="A69DCE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22000"/>
          </a:lnSpc>
          <a:defRPr sz="14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74EAA2AA-CB70-714C-9BD8-FBA5B65E1E7E}" vid="{A64175D6-A320-6A43-8B96-3AF460A37588}"/>
    </a:ext>
  </a:extLst>
</a:theme>
</file>

<file path=ppt/theme/theme2.xml><?xml version="1.0" encoding="utf-8"?>
<a:theme xmlns:a="http://schemas.openxmlformats.org/drawingml/2006/main" name="TII_Template_V4">
  <a:themeElements>
    <a:clrScheme name="TII_2020 1">
      <a:dk1>
        <a:srgbClr val="000000"/>
      </a:dk1>
      <a:lt1>
        <a:srgbClr val="FFFFFF"/>
      </a:lt1>
      <a:dk2>
        <a:srgbClr val="6400FF"/>
      </a:dk2>
      <a:lt2>
        <a:srgbClr val="415569"/>
      </a:lt2>
      <a:accent1>
        <a:srgbClr val="6F7375"/>
      </a:accent1>
      <a:accent2>
        <a:srgbClr val="63E8E3"/>
      </a:accent2>
      <a:accent3>
        <a:srgbClr val="37E1DC"/>
      </a:accent3>
      <a:accent4>
        <a:srgbClr val="3C009F"/>
      </a:accent4>
      <a:accent5>
        <a:srgbClr val="FF0074"/>
      </a:accent5>
      <a:accent6>
        <a:srgbClr val="FFBF38"/>
      </a:accent6>
      <a:hlink>
        <a:srgbClr val="A69DCE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22000"/>
          </a:lnSpc>
          <a:defRPr sz="1400" dirty="0">
            <a:solidFill>
              <a:schemeClr val="accent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I_Template_V4" id="{76879F59-9C51-B74F-83EE-4208D55391F5}" vid="{2AA07C66-5628-DA46-AF33-DFAF5A4DDC5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488</Words>
  <Application>Microsoft Office PowerPoint</Application>
  <PresentationFormat>Widescreen</PresentationFormat>
  <Paragraphs>80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Theme1</vt:lpstr>
      <vt:lpstr>TII_Template_V4</vt:lpstr>
      <vt:lpstr>SROS use case intro and project overview</vt:lpstr>
      <vt:lpstr>Research areas </vt:lpstr>
      <vt:lpstr>PowerPoint Presentation</vt:lpstr>
      <vt:lpstr>Secure Autonomous Systems </vt:lpstr>
      <vt:lpstr>Drone architecture in ROS2 context</vt:lpstr>
      <vt:lpstr>Open issues with current SROS setup</vt:lpstr>
      <vt:lpstr>Use Case: External CA</vt:lpstr>
      <vt:lpstr>Use Case: Key protection with an enclave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Shreekant Thakkar</cp:lastModifiedBy>
  <cp:revision>360</cp:revision>
  <dcterms:created xsi:type="dcterms:W3CDTF">2020-03-18T15:45:14Z</dcterms:created>
  <dcterms:modified xsi:type="dcterms:W3CDTF">2021-05-10T15:42:52Z</dcterms:modified>
</cp:coreProperties>
</file>